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91" d="100"/>
          <a:sy n="91" d="100"/>
        </p:scale>
        <p:origin x="68" y="2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E57B1-4F75-4942-4398-F1B94BDA22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8D02D4-4007-85F6-0880-9E867AB254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3B9EF3-D770-20A8-4564-18E43EC873E8}"/>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EC0AEB10-6C5B-5EDA-DF82-CA417BF2AC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4D1A3-0997-D7ED-AC36-002FC64D965D}"/>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255615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B208A-81AE-A6AC-BE26-B9DE312B21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5555CC3-D182-7DE3-5CFC-1C1436306A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DCF91B-5996-FD0A-93AC-E7C33288D2D5}"/>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0635A377-E5D2-9899-DCCC-6AAA96C72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FB33C5-5FBB-23D8-C22C-FCF442A85562}"/>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1584142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14FA81-E6EB-4D30-95AE-E7126AE5AB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9D2DAA-2F69-1C93-75C9-98B2F846F7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A22255-8B80-989E-B1C5-094804C20595}"/>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118B3612-12A4-CC77-789A-B65516030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B143FB-8551-3EB7-958D-FB8EC4092165}"/>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2477616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FFCDA-D683-36B9-E433-CBF2DAE090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1E537D-2035-E4D6-3667-5CEBDFECC2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A5AA16-45E6-7587-A908-CB67258729E8}"/>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14E5A5BC-656C-167C-7E2E-4EC4C61854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E561FE-74CF-1EF3-264A-912417253120}"/>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394542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31840-BBB8-BF49-C336-9C0693B7D21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4C1B02C-0CE1-96FA-1843-0BEC738FF1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C1BDB4-695F-F373-0487-ACACFAFBF25E}"/>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E872DD6F-B530-16BE-7EFE-9E82BE1D07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BD9898-7CE5-C16A-E517-BF310172739A}"/>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1555790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8BE27-9FE8-C0D6-FC5F-921D57F395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BF5D8A-087A-C8B6-0BE4-9E39C8D1D26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A7F461-D041-DAC8-0EF4-43A18CB1E4F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365E31-87C3-5081-5FF6-6F6E2D5ABD19}"/>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6" name="Footer Placeholder 5">
            <a:extLst>
              <a:ext uri="{FF2B5EF4-FFF2-40B4-BE49-F238E27FC236}">
                <a16:creationId xmlns:a16="http://schemas.microsoft.com/office/drawing/2014/main" id="{EDEFFFB9-97F6-BA84-1144-A3EC73B3CC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8121C1-8650-8AE9-F529-6C066CBBD71A}"/>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3111856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69EFF-3FEC-E953-4348-09D7ABEF91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2BDF68-1F87-40DE-CAAD-FECA0B97B9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E5FA28-F456-F736-1765-0B73E84E62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85A7FA7-3449-78B7-450E-3396219B50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B2D74DB-BA5B-B789-C797-9B39A68EC9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26A6F8-6AD7-2F96-AC96-89ADA38671A0}"/>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8" name="Footer Placeholder 7">
            <a:extLst>
              <a:ext uri="{FF2B5EF4-FFF2-40B4-BE49-F238E27FC236}">
                <a16:creationId xmlns:a16="http://schemas.microsoft.com/office/drawing/2014/main" id="{9DEC5F7E-6566-EA33-9AD1-3BEC1250966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3750CC7-25C1-58CD-BE43-DF0A3A93E7AD}"/>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3016095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5C33D-755D-C5F6-0929-D4A42D8E76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E49646-F705-3CD7-7A60-984CE1B963CE}"/>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4" name="Footer Placeholder 3">
            <a:extLst>
              <a:ext uri="{FF2B5EF4-FFF2-40B4-BE49-F238E27FC236}">
                <a16:creationId xmlns:a16="http://schemas.microsoft.com/office/drawing/2014/main" id="{6DCC1407-D005-A08F-8399-948E08189A9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36E2823-83EB-0000-2A08-384678AE97B5}"/>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2307689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7BA135-25E2-3C41-7CF1-608365623366}"/>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3" name="Footer Placeholder 2">
            <a:extLst>
              <a:ext uri="{FF2B5EF4-FFF2-40B4-BE49-F238E27FC236}">
                <a16:creationId xmlns:a16="http://schemas.microsoft.com/office/drawing/2014/main" id="{1D4C1442-FA14-D675-2198-11A2F5004C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FA4D8F-E068-F8A2-ACC0-21F990FBE627}"/>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2905344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A2686-13FB-DE30-E513-39E9F6ACB2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EDA02C-8EBE-2D8C-2C75-8EF2F723D7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B058D9-6DB8-6FA0-765A-D2F2FE2394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630D19-8C9C-6189-FE5A-3ED35C23CBD3}"/>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6" name="Footer Placeholder 5">
            <a:extLst>
              <a:ext uri="{FF2B5EF4-FFF2-40B4-BE49-F238E27FC236}">
                <a16:creationId xmlns:a16="http://schemas.microsoft.com/office/drawing/2014/main" id="{D9FD2F56-4419-8AB4-A57D-702A070995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FE9EE8-AF4D-5D24-A54B-EED296D25166}"/>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3813544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A9D03-AFBE-9F91-6BCC-75C89E3F6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387EB86-3CB6-D666-FC5E-AAEDDFC1C6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B084E8-6F7C-4FB7-0981-726A7BE532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3068A5-92F8-38FE-999C-ED21221C0097}"/>
              </a:ext>
            </a:extLst>
          </p:cNvPr>
          <p:cNvSpPr>
            <a:spLocks noGrp="1"/>
          </p:cNvSpPr>
          <p:nvPr>
            <p:ph type="dt" sz="half" idx="10"/>
          </p:nvPr>
        </p:nvSpPr>
        <p:spPr/>
        <p:txBody>
          <a:bodyPr/>
          <a:lstStyle/>
          <a:p>
            <a:fld id="{5A1C053A-583D-4923-A0BE-CC05BA812F8D}" type="datetimeFigureOut">
              <a:rPr lang="en-US" smtClean="0"/>
              <a:t>8/19/2023</a:t>
            </a:fld>
            <a:endParaRPr lang="en-US"/>
          </a:p>
        </p:txBody>
      </p:sp>
      <p:sp>
        <p:nvSpPr>
          <p:cNvPr id="6" name="Footer Placeholder 5">
            <a:extLst>
              <a:ext uri="{FF2B5EF4-FFF2-40B4-BE49-F238E27FC236}">
                <a16:creationId xmlns:a16="http://schemas.microsoft.com/office/drawing/2014/main" id="{40E64E0B-CC6E-041A-AE84-94F1E2359F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F0EF25-2F79-F53E-5BA7-3FBBE1724F35}"/>
              </a:ext>
            </a:extLst>
          </p:cNvPr>
          <p:cNvSpPr>
            <a:spLocks noGrp="1"/>
          </p:cNvSpPr>
          <p:nvPr>
            <p:ph type="sldNum" sz="quarter" idx="12"/>
          </p:nvPr>
        </p:nvSpPr>
        <p:spPr/>
        <p:txBody>
          <a:bodyPr/>
          <a:lstStyle/>
          <a:p>
            <a:fld id="{7E3FB6E0-C8EF-4AD7-A61C-F9C930381884}" type="slidenum">
              <a:rPr lang="en-US" smtClean="0"/>
              <a:t>‹#›</a:t>
            </a:fld>
            <a:endParaRPr lang="en-US"/>
          </a:p>
        </p:txBody>
      </p:sp>
    </p:spTree>
    <p:extLst>
      <p:ext uri="{BB962C8B-B14F-4D97-AF65-F5344CB8AC3E}">
        <p14:creationId xmlns:p14="http://schemas.microsoft.com/office/powerpoint/2010/main" val="345226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A7AD05-0513-3FF1-B10A-BDFF39B261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0A6762-B3F6-A3C5-1F58-2AEF06C440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AE44CB-FD96-6DD1-7959-C466C46737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1C053A-583D-4923-A0BE-CC05BA812F8D}" type="datetimeFigureOut">
              <a:rPr lang="en-US" smtClean="0"/>
              <a:t>8/19/2023</a:t>
            </a:fld>
            <a:endParaRPr lang="en-US"/>
          </a:p>
        </p:txBody>
      </p:sp>
      <p:sp>
        <p:nvSpPr>
          <p:cNvPr id="5" name="Footer Placeholder 4">
            <a:extLst>
              <a:ext uri="{FF2B5EF4-FFF2-40B4-BE49-F238E27FC236}">
                <a16:creationId xmlns:a16="http://schemas.microsoft.com/office/drawing/2014/main" id="{22303EB2-B29E-63D0-BF5A-FF7958BBB6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495DB3-538B-8302-226B-65B1742C9D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FB6E0-C8EF-4AD7-A61C-F9C930381884}" type="slidenum">
              <a:rPr lang="en-US" smtClean="0"/>
              <a:t>‹#›</a:t>
            </a:fld>
            <a:endParaRPr lang="en-US"/>
          </a:p>
        </p:txBody>
      </p:sp>
    </p:spTree>
    <p:extLst>
      <p:ext uri="{BB962C8B-B14F-4D97-AF65-F5344CB8AC3E}">
        <p14:creationId xmlns:p14="http://schemas.microsoft.com/office/powerpoint/2010/main" val="4212848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46D12-A01E-5E07-CF63-7B2836B3F018}"/>
              </a:ext>
            </a:extLst>
          </p:cNvPr>
          <p:cNvSpPr>
            <a:spLocks noGrp="1"/>
          </p:cNvSpPr>
          <p:nvPr>
            <p:ph type="ctrTitle"/>
          </p:nvPr>
        </p:nvSpPr>
        <p:spPr/>
        <p:txBody>
          <a:bodyPr/>
          <a:lstStyle/>
          <a:p>
            <a:r>
              <a:rPr lang="en-US" b="1" dirty="0"/>
              <a:t>Prescribing sex hormones and antiestrogens</a:t>
            </a:r>
          </a:p>
        </p:txBody>
      </p:sp>
      <p:sp>
        <p:nvSpPr>
          <p:cNvPr id="3" name="Subtitle 2">
            <a:extLst>
              <a:ext uri="{FF2B5EF4-FFF2-40B4-BE49-F238E27FC236}">
                <a16:creationId xmlns:a16="http://schemas.microsoft.com/office/drawing/2014/main" id="{799514D1-8B59-3297-5649-467D2E16C075}"/>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4056769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34DBC-C9EE-7788-8D0F-C5F64731B2A9}"/>
              </a:ext>
            </a:extLst>
          </p:cNvPr>
          <p:cNvSpPr>
            <a:spLocks noGrp="1"/>
          </p:cNvSpPr>
          <p:nvPr>
            <p:ph type="title"/>
          </p:nvPr>
        </p:nvSpPr>
        <p:spPr/>
        <p:txBody>
          <a:bodyPr/>
          <a:lstStyle/>
          <a:p>
            <a:r>
              <a:rPr lang="en-US" dirty="0"/>
              <a:t>ANTIESTROGENS IN THE TREATMENT OF TUMORS</a:t>
            </a:r>
            <a:r>
              <a:rPr lang="sr-Latn-RS" dirty="0"/>
              <a:t> – cont.</a:t>
            </a:r>
            <a:endParaRPr lang="en-US" dirty="0"/>
          </a:p>
        </p:txBody>
      </p:sp>
      <p:sp>
        <p:nvSpPr>
          <p:cNvPr id="3" name="Content Placeholder 2">
            <a:extLst>
              <a:ext uri="{FF2B5EF4-FFF2-40B4-BE49-F238E27FC236}">
                <a16:creationId xmlns:a16="http://schemas.microsoft.com/office/drawing/2014/main" id="{F15FF7F3-9636-940F-24AE-96A492F942BF}"/>
              </a:ext>
            </a:extLst>
          </p:cNvPr>
          <p:cNvSpPr>
            <a:spLocks noGrp="1"/>
          </p:cNvSpPr>
          <p:nvPr>
            <p:ph idx="1"/>
          </p:nvPr>
        </p:nvSpPr>
        <p:spPr/>
        <p:txBody>
          <a:bodyPr>
            <a:normAutofit/>
          </a:bodyPr>
          <a:lstStyle/>
          <a:p>
            <a:r>
              <a:rPr lang="en-US" sz="2400" dirty="0">
                <a:effectLst/>
                <a:ea typeface="Times New Roman" panose="02020603050405020304" pitchFamily="18" charset="0"/>
                <a:cs typeface="Times New Roman" panose="02020603050405020304" pitchFamily="18" charset="0"/>
              </a:rPr>
              <a:t>Aromatase is an enzyme found in adipose tissue, muscle, liver and mammary gland; this enzyme converts androgen androstenedione into estriol, which is the main source of estrogen in menopausal women. Medicines that inhibit aromatase can be used as adjunctive therapy ­for breast cancer in postmenopausal women (provided the cancer contains estrogen receptors). </a:t>
            </a:r>
            <a:endParaRPr lang="sr-Latn-RS" sz="2400" dirty="0">
              <a:effectLst/>
              <a:ea typeface="Times New Roman" panose="02020603050405020304" pitchFamily="18" charset="0"/>
              <a:cs typeface="Times New Roman" panose="02020603050405020304" pitchFamily="18" charset="0"/>
            </a:endParaRPr>
          </a:p>
          <a:p>
            <a:r>
              <a:rPr lang="en-US" sz="2400" dirty="0">
                <a:effectLst/>
                <a:ea typeface="Times New Roman" panose="02020603050405020304" pitchFamily="18" charset="0"/>
                <a:cs typeface="Times New Roman" panose="02020603050405020304" pitchFamily="18" charset="0"/>
              </a:rPr>
              <a:t>Until recently, aminoglutethimide, a drug that simultaneously blocks the synthesis of steroid hormones in the adrenal cortex, was used for these purposes. Today, there are selective aromatase inhibitors that have few side effects and are effective. Some of these drugs are </a:t>
            </a:r>
            <a:r>
              <a:rPr lang="en-US" sz="2400" b="1" dirty="0">
                <a:effectLst/>
                <a:ea typeface="Times New Roman" panose="02020603050405020304" pitchFamily="18" charset="0"/>
                <a:cs typeface="Times New Roman" panose="02020603050405020304" pitchFamily="18" charset="0"/>
              </a:rPr>
              <a:t>letrozole, anastrozole and exemestane</a:t>
            </a:r>
            <a:r>
              <a:rPr lang="en-US" sz="2400" dirty="0">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569165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562CB-E499-F461-DA9A-1688215160EE}"/>
              </a:ext>
            </a:extLst>
          </p:cNvPr>
          <p:cNvSpPr>
            <a:spLocks noGrp="1"/>
          </p:cNvSpPr>
          <p:nvPr>
            <p:ph type="title"/>
          </p:nvPr>
        </p:nvSpPr>
        <p:spPr/>
        <p:txBody>
          <a:bodyPr/>
          <a:lstStyle/>
          <a:p>
            <a:r>
              <a:rPr lang="en-US" dirty="0"/>
              <a:t>ANTIESTROGENS IN THE TREATMENT OF TUMORS</a:t>
            </a:r>
            <a:r>
              <a:rPr lang="sr-Latn-RS" dirty="0"/>
              <a:t> - cont</a:t>
            </a:r>
            <a:endParaRPr lang="en-US" dirty="0"/>
          </a:p>
        </p:txBody>
      </p:sp>
      <p:sp>
        <p:nvSpPr>
          <p:cNvPr id="3" name="Content Placeholder 2">
            <a:extLst>
              <a:ext uri="{FF2B5EF4-FFF2-40B4-BE49-F238E27FC236}">
                <a16:creationId xmlns:a16="http://schemas.microsoft.com/office/drawing/2014/main" id="{D1B4CB13-9F56-7B59-7A81-55D393144F63}"/>
              </a:ext>
            </a:extLst>
          </p:cNvPr>
          <p:cNvSpPr>
            <a:spLocks noGrp="1"/>
          </p:cNvSpPr>
          <p:nvPr>
            <p:ph idx="1"/>
          </p:nvPr>
        </p:nvSpPr>
        <p:spPr/>
        <p:txBody>
          <a:bodyPr>
            <a:normAutofit/>
          </a:bodyPr>
          <a:lstStyle/>
          <a:p>
            <a:r>
              <a:rPr lang="sr-Cyrl-RS" dirty="0">
                <a:effectLst/>
                <a:ea typeface="Times New Roman" panose="02020603050405020304" pitchFamily="18" charset="0"/>
                <a:cs typeface="Times New Roman" panose="02020603050405020304" pitchFamily="18" charset="0"/>
              </a:rPr>
              <a:t>Recently, </a:t>
            </a:r>
            <a:r>
              <a:rPr lang="sr-Cyrl-RS" b="1" dirty="0">
                <a:effectLst/>
                <a:ea typeface="Times New Roman" panose="02020603050405020304" pitchFamily="18" charset="0"/>
                <a:cs typeface="Times New Roman" panose="02020603050405020304" pitchFamily="18" charset="0"/>
              </a:rPr>
              <a:t>inhibitors of cyclin-dependent kinase 4 and 6 (CDK 4/6 inhibitors) </a:t>
            </a:r>
            <a:r>
              <a:rPr lang="sr-Cyrl-RS" dirty="0">
                <a:effectLst/>
                <a:ea typeface="Times New Roman" panose="02020603050405020304" pitchFamily="18" charset="0"/>
                <a:cs typeface="Times New Roman" panose="02020603050405020304" pitchFamily="18" charset="0"/>
              </a:rPr>
              <a:t>have been combined with aromatase inhibitors . Cyclin D1 and CDK 4/6 are parts of the signaling pathway that, in breast cells with estrogen receptors, lead to the progression of the cell cycle from G1 to S phase, that is, to proliferation. This group of drugs includes </a:t>
            </a:r>
            <a:r>
              <a:rPr lang="sr-Cyrl-RS" b="1" dirty="0">
                <a:effectLst/>
                <a:ea typeface="Times New Roman" panose="02020603050405020304" pitchFamily="18" charset="0"/>
                <a:cs typeface="Times New Roman" panose="02020603050405020304" pitchFamily="18" charset="0"/>
              </a:rPr>
              <a:t>palbociclib, ribociclib and abemaciclib</a:t>
            </a:r>
            <a:r>
              <a:rPr lang="sr-Cyrl-RS" dirty="0">
                <a:effectLst/>
                <a:ea typeface="Times New Roman" panose="02020603050405020304" pitchFamily="18" charset="0"/>
                <a:cs typeface="Times New Roman" panose="02020603050405020304" pitchFamily="18" charset="0"/>
              </a:rPr>
              <a:t>. Unwanted effects of these drugs are a higher frequency of infections, depression of blood lines (anemia, leukopenia, thrombocytopenia), interstitial lung disease (pneumonitis), peripheral neuropathy and thromboembolism.</a:t>
            </a:r>
            <a:endParaRPr lang="en-US"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3780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B62AB-51BF-F315-6A7F-5F6659FE6A6F}"/>
              </a:ext>
            </a:extLst>
          </p:cNvPr>
          <p:cNvSpPr>
            <a:spLocks noGrp="1"/>
          </p:cNvSpPr>
          <p:nvPr>
            <p:ph type="title"/>
          </p:nvPr>
        </p:nvSpPr>
        <p:spPr/>
        <p:txBody>
          <a:bodyPr/>
          <a:lstStyle/>
          <a:p>
            <a:r>
              <a:rPr lang="en-US" dirty="0"/>
              <a:t>ANTIESTROGENS IN THE TREATMENT OF TUMORS</a:t>
            </a:r>
            <a:r>
              <a:rPr lang="sr-Latn-RS" dirty="0"/>
              <a:t> – cont.</a:t>
            </a:r>
            <a:endParaRPr lang="en-US" dirty="0"/>
          </a:p>
        </p:txBody>
      </p:sp>
      <p:sp>
        <p:nvSpPr>
          <p:cNvPr id="3" name="Content Placeholder 2">
            <a:extLst>
              <a:ext uri="{FF2B5EF4-FFF2-40B4-BE49-F238E27FC236}">
                <a16:creationId xmlns:a16="http://schemas.microsoft.com/office/drawing/2014/main" id="{324CF3CA-3E7E-73B2-B714-43C52BA7116D}"/>
              </a:ext>
            </a:extLst>
          </p:cNvPr>
          <p:cNvSpPr>
            <a:spLocks noGrp="1"/>
          </p:cNvSpPr>
          <p:nvPr>
            <p:ph idx="1"/>
          </p:nvPr>
        </p:nvSpPr>
        <p:spPr/>
        <p:txBody>
          <a:bodyPr>
            <a:normAutofit lnSpcReduction="10000"/>
          </a:bodyPr>
          <a:lstStyle/>
          <a:p>
            <a:pPr marL="0" marR="0" indent="360045" algn="just">
              <a:spcBef>
                <a:spcPts val="200"/>
              </a:spcBef>
              <a:spcAft>
                <a:spcPts val="200"/>
              </a:spcAft>
            </a:pPr>
            <a:r>
              <a:rPr lang="en-US" sz="2400" dirty="0">
                <a:effectLst/>
                <a:ea typeface="Times New Roman" panose="02020603050405020304" pitchFamily="18" charset="0"/>
                <a:cs typeface="Times New Roman" panose="02020603050405020304" pitchFamily="18" charset="0"/>
              </a:rPr>
              <a:t>Destroyers of estrogen receptors are used as </a:t>
            </a:r>
            <a:r>
              <a:rPr lang="en-US" sz="2400" b="1" dirty="0">
                <a:effectLst/>
                <a:ea typeface="Times New Roman" panose="02020603050405020304" pitchFamily="18" charset="0"/>
                <a:cs typeface="Times New Roman" panose="02020603050405020304" pitchFamily="18" charset="0"/>
              </a:rPr>
              <a:t>second-line </a:t>
            </a:r>
            <a:r>
              <a:rPr lang="en-US" sz="2400" dirty="0">
                <a:effectLst/>
                <a:ea typeface="Times New Roman" panose="02020603050405020304" pitchFamily="18" charset="0"/>
                <a:cs typeface="Times New Roman" panose="02020603050405020304" pitchFamily="18" charset="0"/>
              </a:rPr>
              <a:t>drugs in the treatment of breast tumors containing alpha estrogen receptors. When a metastatic breast tumor becomes resistant to tamoxifen, raloxifene or aromatase inhibitors, </a:t>
            </a:r>
            <a:r>
              <a:rPr lang="en-US" sz="2400" b="1" dirty="0" err="1">
                <a:effectLst/>
                <a:ea typeface="Times New Roman" panose="02020603050405020304" pitchFamily="18" charset="0"/>
                <a:cs typeface="Times New Roman" panose="02020603050405020304" pitchFamily="18" charset="0"/>
              </a:rPr>
              <a:t>fulvestrant</a:t>
            </a:r>
            <a:r>
              <a:rPr lang="en-US" sz="2400" b="1" dirty="0">
                <a:effectLst/>
                <a:ea typeface="Times New Roman" panose="02020603050405020304" pitchFamily="18" charset="0"/>
                <a:cs typeface="Times New Roman" panose="02020603050405020304" pitchFamily="18" charset="0"/>
              </a:rPr>
              <a:t> is used</a:t>
            </a:r>
            <a:r>
              <a:rPr lang="en-US" sz="2400" dirty="0">
                <a:effectLst/>
                <a:ea typeface="Times New Roman" panose="02020603050405020304" pitchFamily="18" charset="0"/>
                <a:cs typeface="Times New Roman" panose="02020603050405020304" pitchFamily="18" charset="0"/>
              </a:rPr>
              <a:t>. </a:t>
            </a:r>
            <a:r>
              <a:rPr lang="en-US" sz="2400" b="1" dirty="0" err="1">
                <a:effectLst/>
                <a:ea typeface="Times New Roman" panose="02020603050405020304" pitchFamily="18" charset="0"/>
                <a:cs typeface="Times New Roman" panose="02020603050405020304" pitchFamily="18" charset="0"/>
              </a:rPr>
              <a:t>Fulvestrant</a:t>
            </a:r>
            <a:r>
              <a:rPr lang="en-US" sz="2400" b="1" dirty="0">
                <a:effectLst/>
                <a:ea typeface="Times New Roman" panose="02020603050405020304" pitchFamily="18" charset="0"/>
                <a:cs typeface="Times New Roman" panose="02020603050405020304" pitchFamily="18" charset="0"/>
              </a:rPr>
              <a:t> </a:t>
            </a:r>
            <a:r>
              <a:rPr lang="en-US" sz="2400" dirty="0">
                <a:effectLst/>
                <a:ea typeface="Times New Roman" panose="02020603050405020304" pitchFamily="18" charset="0"/>
                <a:cs typeface="Times New Roman" panose="02020603050405020304" pitchFamily="18" charset="0"/>
              </a:rPr>
              <a:t>binds to alpha estrogen receptors and includes them in proteosome ­, where they are quickly destroyed. </a:t>
            </a:r>
            <a:r>
              <a:rPr lang="en-US" sz="2400" dirty="0" err="1">
                <a:effectLst/>
                <a:ea typeface="Times New Roman" panose="02020603050405020304" pitchFamily="18" charset="0"/>
                <a:cs typeface="Times New Roman" panose="02020603050405020304" pitchFamily="18" charset="0"/>
              </a:rPr>
              <a:t>Fulvestrant</a:t>
            </a:r>
            <a:r>
              <a:rPr lang="en-US" sz="2400" dirty="0">
                <a:effectLst/>
                <a:ea typeface="Times New Roman" panose="02020603050405020304" pitchFamily="18" charset="0"/>
                <a:cs typeface="Times New Roman" panose="02020603050405020304" pitchFamily="18" charset="0"/>
              </a:rPr>
              <a:t> does not have the slightest agonistic ­effect on estrogen receptors, so it does not cause a greater tendency to thrombosis and does not lead to an increase in the risk of cancer of endometrium.</a:t>
            </a:r>
          </a:p>
          <a:p>
            <a:pPr marL="0" marR="0" indent="360045" algn="just">
              <a:spcBef>
                <a:spcPts val="200"/>
              </a:spcBef>
              <a:spcAft>
                <a:spcPts val="200"/>
              </a:spcAft>
            </a:pPr>
            <a:r>
              <a:rPr lang="sr-Cyrl-RS" sz="2400" dirty="0">
                <a:effectLst/>
                <a:ea typeface="Times New Roman" panose="02020603050405020304" pitchFamily="18" charset="0"/>
                <a:cs typeface="Times New Roman" panose="02020603050405020304" pitchFamily="18" charset="0"/>
              </a:rPr>
              <a:t>In women who are in premenopause, in addition to the endocrine therapy and chemotherapy mentioned above, it is necessary to suppress the function of the ovaries. In the past, this was done by surgical oophorectomy </a:t>
            </a:r>
            <a:r>
              <a:rPr lang="sr-Latn-RS" sz="2400" dirty="0">
                <a:effectLst/>
                <a:ea typeface="Times New Roman" panose="02020603050405020304" pitchFamily="18" charset="0"/>
                <a:cs typeface="Times New Roman" panose="02020603050405020304" pitchFamily="18" charset="0"/>
              </a:rPr>
              <a:t>(</a:t>
            </a:r>
            <a:r>
              <a:rPr lang="sr-Cyrl-RS" sz="2400" dirty="0">
                <a:effectLst/>
                <a:ea typeface="Times New Roman" panose="02020603050405020304" pitchFamily="18" charset="0"/>
                <a:cs typeface="Times New Roman" panose="02020603050405020304" pitchFamily="18" charset="0"/>
              </a:rPr>
              <a:t>removal of the ovaries), and today </a:t>
            </a:r>
            <a:r>
              <a:rPr lang="sr-Cyrl-RS" sz="2400" b="1" dirty="0">
                <a:effectLst/>
                <a:ea typeface="Times New Roman" panose="02020603050405020304" pitchFamily="18" charset="0"/>
                <a:cs typeface="Times New Roman" panose="02020603050405020304" pitchFamily="18" charset="0"/>
              </a:rPr>
              <a:t>leuprolide</a:t>
            </a:r>
            <a:r>
              <a:rPr lang="sr-Cyrl-RS" sz="2400" dirty="0">
                <a:effectLst/>
                <a:ea typeface="Times New Roman" panose="02020603050405020304" pitchFamily="18" charset="0"/>
                <a:cs typeface="Times New Roman" panose="02020603050405020304" pitchFamily="18" charset="0"/>
              </a:rPr>
              <a:t>, an analog </a:t>
            </a:r>
            <a:r>
              <a:rPr lang="sr-Latn-RS" sz="2400" dirty="0">
                <a:effectLst/>
                <a:ea typeface="Times New Roman" panose="02020603050405020304" pitchFamily="18" charset="0"/>
                <a:cs typeface="Times New Roman" panose="02020603050405020304" pitchFamily="18" charset="0"/>
              </a:rPr>
              <a:t>of </a:t>
            </a:r>
            <a:r>
              <a:rPr lang="sr-Cyrl-RS" sz="2400" dirty="0">
                <a:effectLst/>
                <a:ea typeface="Times New Roman" panose="02020603050405020304" pitchFamily="18" charset="0"/>
                <a:cs typeface="Times New Roman" panose="02020603050405020304" pitchFamily="18" charset="0"/>
              </a:rPr>
              <a:t>gonadotropin-releasing hormone is used, which prevents the release of </a:t>
            </a:r>
            <a:r>
              <a:rPr lang="en-GB" sz="2400" dirty="0">
                <a:effectLst/>
                <a:ea typeface="Times New Roman" panose="02020603050405020304" pitchFamily="18" charset="0"/>
                <a:cs typeface="Times New Roman" panose="02020603050405020304" pitchFamily="18" charset="0"/>
              </a:rPr>
              <a:t>FSH </a:t>
            </a:r>
            <a:r>
              <a:rPr lang="sr-Cyrl-RS" sz="2400" dirty="0">
                <a:effectLst/>
                <a:ea typeface="Times New Roman" panose="02020603050405020304" pitchFamily="18" charset="0"/>
                <a:cs typeface="Times New Roman" panose="02020603050405020304" pitchFamily="18" charset="0"/>
              </a:rPr>
              <a:t>and </a:t>
            </a:r>
            <a:r>
              <a:rPr lang="en-GB" sz="2400" dirty="0">
                <a:effectLst/>
                <a:ea typeface="Times New Roman" panose="02020603050405020304" pitchFamily="18" charset="0"/>
                <a:cs typeface="Times New Roman" panose="02020603050405020304" pitchFamily="18" charset="0"/>
              </a:rPr>
              <a:t>LH </a:t>
            </a:r>
            <a:r>
              <a:rPr lang="sr-Cyrl-RS" sz="2400" dirty="0">
                <a:effectLst/>
                <a:ea typeface="Times New Roman" panose="02020603050405020304" pitchFamily="18" charset="0"/>
                <a:cs typeface="Times New Roman" panose="02020603050405020304" pitchFamily="18" charset="0"/>
              </a:rPr>
              <a:t>from the pituitary gland. </a:t>
            </a:r>
            <a:endParaRPr lang="en-US" sz="2400" dirty="0">
              <a:effectLst/>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1137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2356E-EC1E-08E3-C970-15746D63E208}"/>
              </a:ext>
            </a:extLst>
          </p:cNvPr>
          <p:cNvSpPr>
            <a:spLocks noGrp="1"/>
          </p:cNvSpPr>
          <p:nvPr>
            <p:ph type="title"/>
          </p:nvPr>
        </p:nvSpPr>
        <p:spPr/>
        <p:txBody>
          <a:bodyPr/>
          <a:lstStyle/>
          <a:p>
            <a:r>
              <a:rPr lang="en-US" dirty="0"/>
              <a:t>SUBSTITUTION OF HORMONES IN MENOPAUSE</a:t>
            </a:r>
          </a:p>
        </p:txBody>
      </p:sp>
      <p:sp>
        <p:nvSpPr>
          <p:cNvPr id="3" name="Content Placeholder 2">
            <a:extLst>
              <a:ext uri="{FF2B5EF4-FFF2-40B4-BE49-F238E27FC236}">
                <a16:creationId xmlns:a16="http://schemas.microsoft.com/office/drawing/2014/main" id="{4D152606-C7AA-5A5F-9481-4191224CFE19}"/>
              </a:ext>
            </a:extLst>
          </p:cNvPr>
          <p:cNvSpPr>
            <a:spLocks noGrp="1"/>
          </p:cNvSpPr>
          <p:nvPr>
            <p:ph idx="1"/>
          </p:nvPr>
        </p:nvSpPr>
        <p:spPr/>
        <p:txBody>
          <a:bodyPr>
            <a:normAutofit fontScale="85000" lnSpcReduction="10000"/>
          </a:bodyPr>
          <a:lstStyle/>
          <a:p>
            <a:r>
              <a:rPr lang="en-US" dirty="0"/>
              <a:t>Substitution of sex hormones in menopause is carried out in women who have </a:t>
            </a:r>
            <a:r>
              <a:rPr lang="en-US" b="1" dirty="0"/>
              <a:t>pronounced symptoms </a:t>
            </a:r>
            <a:r>
              <a:rPr lang="en-US" dirty="0"/>
              <a:t>(waves of feeling hot and cold, irritability, depression, vegetative instability). Hormone substitution has </a:t>
            </a:r>
            <a:r>
              <a:rPr lang="en-US" dirty="0" err="1"/>
              <a:t>benefici</a:t>
            </a:r>
            <a:r>
              <a:rPr lang="sr-Latn-RS" dirty="0"/>
              <a:t>al</a:t>
            </a:r>
            <a:r>
              <a:rPr lang="en-US" dirty="0"/>
              <a:t> consequences (the risks of developing osteoporosis and colon cancer decrease), but also side effects (increasing the risk of developing breast cancer, endometrial cancer, ovary and stroke).</a:t>
            </a:r>
          </a:p>
          <a:p>
            <a:r>
              <a:rPr lang="en-US" dirty="0"/>
              <a:t>Most practice guidelines agree that sex hormone substitution in previously healthy women for a total duration of </a:t>
            </a:r>
            <a:r>
              <a:rPr lang="en-US" b="1" dirty="0"/>
              <a:t>up to 10 years </a:t>
            </a:r>
            <a:r>
              <a:rPr lang="en-US" dirty="0"/>
              <a:t>has more positive than negative medical consequences. The requirements for substitution of sex hormones in menopause are the age under 60, and less than 10 years elapsed since the cessation of menstrual cycles. Sex hormone substitution should not be done in women who have already had breast, endometrial or ovarian cancer, who have already had venous thrombosis, myocardial infarction or </a:t>
            </a:r>
            <a:r>
              <a:rPr lang="en-US" dirty="0" err="1"/>
              <a:t>strok</a:t>
            </a:r>
            <a:r>
              <a:rPr lang="sr-Latn-RS" dirty="0"/>
              <a:t>e</a:t>
            </a:r>
            <a:r>
              <a:rPr lang="en-US" dirty="0"/>
              <a:t>, as well as in those who have not regulated their hypertension or have liver disease.</a:t>
            </a:r>
          </a:p>
          <a:p>
            <a:endParaRPr lang="en-US" dirty="0"/>
          </a:p>
        </p:txBody>
      </p:sp>
    </p:spTree>
    <p:extLst>
      <p:ext uri="{BB962C8B-B14F-4D97-AF65-F5344CB8AC3E}">
        <p14:creationId xmlns:p14="http://schemas.microsoft.com/office/powerpoint/2010/main" val="4136742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F5373-D5A9-EDE3-F805-AF4FF7635048}"/>
              </a:ext>
            </a:extLst>
          </p:cNvPr>
          <p:cNvSpPr>
            <a:spLocks noGrp="1"/>
          </p:cNvSpPr>
          <p:nvPr>
            <p:ph type="title"/>
          </p:nvPr>
        </p:nvSpPr>
        <p:spPr/>
        <p:txBody>
          <a:bodyPr/>
          <a:lstStyle/>
          <a:p>
            <a:r>
              <a:rPr lang="en-US" dirty="0"/>
              <a:t>SUBSTITUTION OF HORMONES IN MENOPAUSE</a:t>
            </a:r>
            <a:r>
              <a:rPr lang="sr-Latn-RS" dirty="0"/>
              <a:t> – cont.</a:t>
            </a:r>
            <a:endParaRPr lang="en-US" dirty="0"/>
          </a:p>
        </p:txBody>
      </p:sp>
      <p:sp>
        <p:nvSpPr>
          <p:cNvPr id="3" name="Content Placeholder 2">
            <a:extLst>
              <a:ext uri="{FF2B5EF4-FFF2-40B4-BE49-F238E27FC236}">
                <a16:creationId xmlns:a16="http://schemas.microsoft.com/office/drawing/2014/main" id="{F307B2FA-5BF4-43A4-0599-A1C7B2BAC09B}"/>
              </a:ext>
            </a:extLst>
          </p:cNvPr>
          <p:cNvSpPr>
            <a:spLocks noGrp="1"/>
          </p:cNvSpPr>
          <p:nvPr>
            <p:ph idx="1"/>
          </p:nvPr>
        </p:nvSpPr>
        <p:spPr/>
        <p:txBody>
          <a:bodyPr>
            <a:normAutofit fontScale="92500" lnSpcReduction="20000"/>
          </a:bodyPr>
          <a:lstStyle/>
          <a:p>
            <a:r>
              <a:rPr lang="en-US" dirty="0"/>
              <a:t>Substitution of sex hormones begins after the cessation of normal menstrual cycles. If a woman's uterus is surgically removed, only estrogen is substituted, i.e., such a person takes preparations containing some of the synthetic estrogens. </a:t>
            </a:r>
            <a:endParaRPr lang="sr-Latn-RS" dirty="0"/>
          </a:p>
          <a:p>
            <a:r>
              <a:rPr lang="en-US" dirty="0"/>
              <a:t>In women with preserved internal sex organs, preparations containing both estrogen analogues and progesterone analogues are used; it is necessary to use a combination, because progestogens reduce the risk of cancer of the endometrium, which estrogens themselves increase. </a:t>
            </a:r>
            <a:endParaRPr lang="sr-Latn-RS" dirty="0"/>
          </a:p>
          <a:p>
            <a:r>
              <a:rPr lang="en-US" dirty="0"/>
              <a:t>When only estrogen can be used, transdermal preparations are more favorable, because they contain a lower total dose of estrogen, and successfully control menopausal symptoms. That is why transdermal preparations are used in women who have had their uterus removed and have diabetes, hypertriglyceridemia, obesity, increased risk of thrombosis, migraine or liver disease</a:t>
            </a:r>
          </a:p>
        </p:txBody>
      </p:sp>
    </p:spTree>
    <p:extLst>
      <p:ext uri="{BB962C8B-B14F-4D97-AF65-F5344CB8AC3E}">
        <p14:creationId xmlns:p14="http://schemas.microsoft.com/office/powerpoint/2010/main" val="1782961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9CB92-FF4B-F270-6BCB-33A36D534151}"/>
              </a:ext>
            </a:extLst>
          </p:cNvPr>
          <p:cNvSpPr>
            <a:spLocks noGrp="1"/>
          </p:cNvSpPr>
          <p:nvPr>
            <p:ph type="title"/>
          </p:nvPr>
        </p:nvSpPr>
        <p:spPr/>
        <p:txBody>
          <a:bodyPr/>
          <a:lstStyle/>
          <a:p>
            <a:r>
              <a:rPr lang="en-US" dirty="0"/>
              <a:t>SUBSTITUTION OF HORMONES IN MENOPAUSE</a:t>
            </a:r>
            <a:r>
              <a:rPr lang="sr-Latn-RS" dirty="0"/>
              <a:t> – cont.</a:t>
            </a:r>
            <a:endParaRPr lang="en-US" dirty="0"/>
          </a:p>
        </p:txBody>
      </p:sp>
      <p:sp>
        <p:nvSpPr>
          <p:cNvPr id="3" name="Content Placeholder 2">
            <a:extLst>
              <a:ext uri="{FF2B5EF4-FFF2-40B4-BE49-F238E27FC236}">
                <a16:creationId xmlns:a16="http://schemas.microsoft.com/office/drawing/2014/main" id="{F18155C4-8FCD-2FCB-7030-EDC167EBCA38}"/>
              </a:ext>
            </a:extLst>
          </p:cNvPr>
          <p:cNvSpPr>
            <a:spLocks noGrp="1"/>
          </p:cNvSpPr>
          <p:nvPr>
            <p:ph idx="1"/>
          </p:nvPr>
        </p:nvSpPr>
        <p:spPr/>
        <p:txBody>
          <a:bodyPr>
            <a:normAutofit fontScale="77500" lnSpcReduction="20000"/>
          </a:bodyPr>
          <a:lstStyle/>
          <a:p>
            <a:r>
              <a:rPr lang="en-US" dirty="0"/>
              <a:t>Preparations for hormone substitution in menopause can be such that they provide cyclical or continuous administration of hormones. With </a:t>
            </a:r>
            <a:r>
              <a:rPr lang="en-US" b="1" dirty="0"/>
              <a:t>cyclic preparations</a:t>
            </a:r>
            <a:r>
              <a:rPr lang="en-US" dirty="0"/>
              <a:t>, during the first 15 days (cyclic preparations at the monthly level) or the first 13 weeks (cyclic preparations at the three-month level), the tablets contain only estrogen analogues, and for the next 14 days until the end of the cycle, the tablets contain only analogues of progesterone. </a:t>
            </a:r>
            <a:endParaRPr lang="sr-Latn-RS" dirty="0"/>
          </a:p>
          <a:p>
            <a:r>
              <a:rPr lang="en-US" b="1" dirty="0"/>
              <a:t>Continuous preparations </a:t>
            </a:r>
            <a:r>
              <a:rPr lang="en-US" dirty="0"/>
              <a:t>contain both an estrogen analogue and an analogue of progesterone in each tablet, so female patients who take these preparations do not have menstrual bleeding at all. Preparations for hormone substitution can be applied in the form of vaginal cream, tablets, vaginal tablets, trans dermally or in the form of implants.</a:t>
            </a:r>
          </a:p>
          <a:p>
            <a:r>
              <a:rPr lang="en-US" dirty="0"/>
              <a:t>After 5-10 years of use, preparations for the substitution of hormones during the menopause are gradually discontinued, in order to prevent the reappearance of menopause symptoms. Women are also recommended to use vaginal creams without hormones to prevent vaginal dryness, and to use bisphosphonates or denosumab to prevent osteoporosis.</a:t>
            </a:r>
          </a:p>
          <a:p>
            <a:endParaRPr lang="en-US" dirty="0"/>
          </a:p>
        </p:txBody>
      </p:sp>
    </p:spTree>
    <p:extLst>
      <p:ext uri="{BB962C8B-B14F-4D97-AF65-F5344CB8AC3E}">
        <p14:creationId xmlns:p14="http://schemas.microsoft.com/office/powerpoint/2010/main" val="149847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5AA4A-DA0A-78BD-2C6C-021D62311BA9}"/>
              </a:ext>
            </a:extLst>
          </p:cNvPr>
          <p:cNvSpPr>
            <a:spLocks noGrp="1"/>
          </p:cNvSpPr>
          <p:nvPr>
            <p:ph type="title"/>
          </p:nvPr>
        </p:nvSpPr>
        <p:spPr/>
        <p:txBody>
          <a:bodyPr/>
          <a:lstStyle/>
          <a:p>
            <a:r>
              <a:rPr lang="en-US" dirty="0"/>
              <a:t>HORMONAL THERAPY OF STERILITY IN BOTH SEXES</a:t>
            </a:r>
          </a:p>
        </p:txBody>
      </p:sp>
      <p:sp>
        <p:nvSpPr>
          <p:cNvPr id="3" name="Content Placeholder 2">
            <a:extLst>
              <a:ext uri="{FF2B5EF4-FFF2-40B4-BE49-F238E27FC236}">
                <a16:creationId xmlns:a16="http://schemas.microsoft.com/office/drawing/2014/main" id="{BCDC5667-4216-707E-825D-747B9CEFBDF8}"/>
              </a:ext>
            </a:extLst>
          </p:cNvPr>
          <p:cNvSpPr>
            <a:spLocks noGrp="1"/>
          </p:cNvSpPr>
          <p:nvPr>
            <p:ph idx="1"/>
          </p:nvPr>
        </p:nvSpPr>
        <p:spPr/>
        <p:txBody>
          <a:bodyPr>
            <a:normAutofit fontScale="70000" lnSpcReduction="20000"/>
          </a:bodyPr>
          <a:lstStyle/>
          <a:p>
            <a:r>
              <a:rPr lang="en-US" dirty="0"/>
              <a:t>A polypeptide of 10 amino acids that is secreted in the hypothalamus through the portal system reaches the pituitary gland and there leads to the release of gonadotropic hormones, follicle-stimulating (FSH) and luteinizing (LH). This polypeptide is called gonadotropin-releasing hormone (GRH). GRH is used to induce ovulation in people suffering from infertility. In order to achieve this effect, it is necessary to administer G</a:t>
            </a:r>
            <a:r>
              <a:rPr lang="sr-Latn-RS" dirty="0"/>
              <a:t>R</a:t>
            </a:r>
            <a:r>
              <a:rPr lang="en-US" dirty="0"/>
              <a:t>H in the form of an intravenous infusion, pulsed (a small dose of GRH is injected every hour for several days), because only then does the secretion of FSH and LH increase. The dose of GRH is 5 micrograms per pulse intravenously or 5-25 micrograms -per pulse subcutaneously. The effect of this drug is monitored by measuring LH excretion in urine and ultrasound examinations of the ovaries.</a:t>
            </a:r>
          </a:p>
          <a:p>
            <a:r>
              <a:rPr lang="en-US" dirty="0"/>
              <a:t>FSH and LH can be obtained in larger quantities from the urine of women in </a:t>
            </a:r>
            <a:r>
              <a:rPr lang="en-US" dirty="0" err="1"/>
              <a:t>postmenopause</a:t>
            </a:r>
            <a:r>
              <a:rPr lang="en-US" dirty="0"/>
              <a:t> (the preparation is called </a:t>
            </a:r>
            <a:r>
              <a:rPr lang="en-US" b="1" dirty="0"/>
              <a:t>human menopausal gonadotropin HMG or urofollitropin </a:t>
            </a:r>
            <a:r>
              <a:rPr lang="en-US" dirty="0"/>
              <a:t>. A synthetic FSH hormone called </a:t>
            </a:r>
            <a:r>
              <a:rPr lang="en-US" b="1" dirty="0" err="1"/>
              <a:t>follitropin</a:t>
            </a:r>
            <a:r>
              <a:rPr lang="en-US" dirty="0"/>
              <a:t> is used today with the same success. </a:t>
            </a:r>
            <a:r>
              <a:rPr lang="en-US" b="1" dirty="0"/>
              <a:t>Human chorionic gonadotropin </a:t>
            </a:r>
            <a:r>
              <a:rPr lang="en-US" dirty="0"/>
              <a:t>can be used instead of LH (hormone of the corpus luteum and placenta, which is found in large quantities in the urine of pregnant women, </a:t>
            </a:r>
            <a:r>
              <a:rPr lang="en-US" dirty="0" err="1"/>
              <a:t>hHG</a:t>
            </a:r>
            <a:r>
              <a:rPr lang="en-US" dirty="0"/>
              <a:t>), which has very similar effects. Both preparations are used sequentially to induce ovulation in patients suffering from sterility and to stimulate spermatogenesis in men. </a:t>
            </a:r>
          </a:p>
          <a:p>
            <a:endParaRPr lang="en-US" dirty="0"/>
          </a:p>
        </p:txBody>
      </p:sp>
    </p:spTree>
    <p:extLst>
      <p:ext uri="{BB962C8B-B14F-4D97-AF65-F5344CB8AC3E}">
        <p14:creationId xmlns:p14="http://schemas.microsoft.com/office/powerpoint/2010/main" val="1641658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D9602-2EA3-8678-0678-CBC7D6583618}"/>
              </a:ext>
            </a:extLst>
          </p:cNvPr>
          <p:cNvSpPr>
            <a:spLocks noGrp="1"/>
          </p:cNvSpPr>
          <p:nvPr>
            <p:ph type="title"/>
          </p:nvPr>
        </p:nvSpPr>
        <p:spPr/>
        <p:txBody>
          <a:bodyPr/>
          <a:lstStyle/>
          <a:p>
            <a:r>
              <a:rPr lang="en-US" dirty="0"/>
              <a:t>HORMONAL THERAPY OF STERILITY IN BOTH SEXES</a:t>
            </a:r>
            <a:r>
              <a:rPr lang="sr-Latn-RS" dirty="0"/>
              <a:t> – cont.</a:t>
            </a:r>
            <a:endParaRPr lang="en-US" dirty="0"/>
          </a:p>
        </p:txBody>
      </p:sp>
      <p:sp>
        <p:nvSpPr>
          <p:cNvPr id="3" name="Content Placeholder 2">
            <a:extLst>
              <a:ext uri="{FF2B5EF4-FFF2-40B4-BE49-F238E27FC236}">
                <a16:creationId xmlns:a16="http://schemas.microsoft.com/office/drawing/2014/main" id="{27288C74-6AC9-6E09-773A-E6D2FEBCCA65}"/>
              </a:ext>
            </a:extLst>
          </p:cNvPr>
          <p:cNvSpPr>
            <a:spLocks noGrp="1"/>
          </p:cNvSpPr>
          <p:nvPr>
            <p:ph idx="1"/>
          </p:nvPr>
        </p:nvSpPr>
        <p:spPr/>
        <p:txBody>
          <a:bodyPr>
            <a:normAutofit fontScale="70000" lnSpcReduction="20000"/>
          </a:bodyPr>
          <a:lstStyle/>
          <a:p>
            <a:r>
              <a:rPr lang="en-US" dirty="0"/>
              <a:t>Human menopausal gonadotropin contains 75 IU FSH and 75 IU LH per milliliter. It is used to induce ovulation primarily in patients with primary amenorrhea due to hypopituitarism, or in secondary amenorrhea that has not responded to the use of other ovulation inducers. The use of gonadotropins leads to a lot of side effects: ectopic pregnancy (about 8%), multiple pregnancy (about 30%), spontaneous abortion (about 20%), rupture and torsion of the ovary, and ovarian hyperstimulation syndrome (up to 30%). </a:t>
            </a:r>
            <a:endParaRPr lang="sr-Latn-RS" dirty="0"/>
          </a:p>
          <a:p>
            <a:r>
              <a:rPr lang="en-US" dirty="0"/>
              <a:t>Hyperstimulation syndrome ovary is characterized by enlargement of the ovary, accumulation of fluid in the interstitial space and peritoneal cavity (ascites and the like), hemoconcentration, hyponatremia and hyperkalemia. If the patient is not treated on time, hyperstimulation syndrome can be complicated by acute renal failure and thrombosis. Hypers</a:t>
            </a:r>
            <a:r>
              <a:rPr lang="sr-Latn-RS" dirty="0"/>
              <a:t>t</a:t>
            </a:r>
            <a:r>
              <a:rPr lang="en-US" dirty="0" err="1"/>
              <a:t>imulation</a:t>
            </a:r>
            <a:r>
              <a:rPr lang="en-US" dirty="0"/>
              <a:t> syndrome is treated with the infusion of an isotonic saline solution, the infusion of a 25% albumin solution and the use of prophylactic doses of heparin.</a:t>
            </a:r>
          </a:p>
          <a:p>
            <a:r>
              <a:rPr lang="en-US" dirty="0"/>
              <a:t>Dose of human menopausal gonadotropin is initially 75IJ daily, subcutaneously. After 7 days, based on the measurement of estradiol in the serum and the size of the follicles on the ultrasound, the dose is adjusted until the follicle size is 18 mm in diameter. Ovulation is then induced with an intramuscular injection of 10,000 IJ of human chorionic gonadotropin¬. </a:t>
            </a:r>
          </a:p>
          <a:p>
            <a:endParaRPr lang="en-US" dirty="0"/>
          </a:p>
        </p:txBody>
      </p:sp>
    </p:spTree>
    <p:extLst>
      <p:ext uri="{BB962C8B-B14F-4D97-AF65-F5344CB8AC3E}">
        <p14:creationId xmlns:p14="http://schemas.microsoft.com/office/powerpoint/2010/main" val="3894495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2F403-6A8D-2ED7-99B4-31F9462AA07C}"/>
              </a:ext>
            </a:extLst>
          </p:cNvPr>
          <p:cNvSpPr>
            <a:spLocks noGrp="1"/>
          </p:cNvSpPr>
          <p:nvPr>
            <p:ph type="title"/>
          </p:nvPr>
        </p:nvSpPr>
        <p:spPr/>
        <p:txBody>
          <a:bodyPr/>
          <a:lstStyle/>
          <a:p>
            <a:r>
              <a:rPr lang="en-US" dirty="0"/>
              <a:t>HORMONAL THERAPY OF STERILITY IN BOTH SEXES</a:t>
            </a:r>
            <a:r>
              <a:rPr lang="sr-Latn-RS" dirty="0"/>
              <a:t> – cont.</a:t>
            </a:r>
            <a:endParaRPr lang="en-US" dirty="0"/>
          </a:p>
        </p:txBody>
      </p:sp>
      <p:sp>
        <p:nvSpPr>
          <p:cNvPr id="3" name="Content Placeholder 2">
            <a:extLst>
              <a:ext uri="{FF2B5EF4-FFF2-40B4-BE49-F238E27FC236}">
                <a16:creationId xmlns:a16="http://schemas.microsoft.com/office/drawing/2014/main" id="{3B42391A-EF54-C5BF-27EB-707DB262F607}"/>
              </a:ext>
            </a:extLst>
          </p:cNvPr>
          <p:cNvSpPr>
            <a:spLocks noGrp="1"/>
          </p:cNvSpPr>
          <p:nvPr>
            <p:ph idx="1"/>
          </p:nvPr>
        </p:nvSpPr>
        <p:spPr/>
        <p:txBody>
          <a:bodyPr>
            <a:normAutofit fontScale="70000" lnSpcReduction="20000"/>
          </a:bodyPr>
          <a:lstStyle/>
          <a:p>
            <a:r>
              <a:rPr lang="en-US" b="1" dirty="0"/>
              <a:t>Clomiphene </a:t>
            </a:r>
            <a:r>
              <a:rPr lang="en-US" dirty="0"/>
              <a:t>is a drug that blocks estrogen receptors in the pituitary gland and hypothalamus, interfering with the negative feedback loop of estrogen on the release of gonadotropins. As a result of the effect of clomiphene, the secretion of gonadotropins increases, and thus enables the occurrence of ovulation. The dose of clomiphene is 50 mg orally, from the 3rd day of the menstrual cycle, for the next 5 days. The occurrence of ovulation is monitored by measuring the excretion of LH in the urine; when the amount of secreted LH increases suddenly, ovulation usually occurs after a day or two. Clomiphene is most commonly used to induce ovulation in polycystic ovary syndrome patients. Other selective modulators of </a:t>
            </a:r>
            <a:r>
              <a:rPr lang="en-US" dirty="0" err="1"/>
              <a:t>estrogene</a:t>
            </a:r>
            <a:r>
              <a:rPr lang="en-US" dirty="0"/>
              <a:t> receptors have similar efficacy to clomiphene, e.g., tamoxifen and raloxifene .</a:t>
            </a:r>
          </a:p>
          <a:p>
            <a:r>
              <a:rPr lang="en-US" dirty="0"/>
              <a:t>Adverse effects of clomiphene are thickening of cervical mucus (due to which sometimes conception may not occur even though ovulation has occurred), hot flashes, vaginal dryness, and </a:t>
            </a:r>
            <a:r>
              <a:rPr lang="en-US" dirty="0" err="1"/>
              <a:t>ovarial</a:t>
            </a:r>
            <a:r>
              <a:rPr lang="en-US" dirty="0"/>
              <a:t> hyperstimulation syndrome.</a:t>
            </a:r>
          </a:p>
          <a:p>
            <a:r>
              <a:rPr lang="en-US" b="1" dirty="0"/>
              <a:t>Metformin,</a:t>
            </a:r>
            <a:r>
              <a:rPr lang="en-US" dirty="0"/>
              <a:t> an oral antidiabetic drug that increases the sensitivity of peripheral tissues to the action of insulin, is also used to stimulate ovulation, although this indication is not officially approved. The results of clinical studies are equivocal - some studies have demonstrated a positive effect and some have not. Only the future will tell if metformin will continue to be used for these purposes.</a:t>
            </a:r>
          </a:p>
          <a:p>
            <a:endParaRPr lang="en-US" dirty="0"/>
          </a:p>
        </p:txBody>
      </p:sp>
    </p:spTree>
    <p:extLst>
      <p:ext uri="{BB962C8B-B14F-4D97-AF65-F5344CB8AC3E}">
        <p14:creationId xmlns:p14="http://schemas.microsoft.com/office/powerpoint/2010/main" val="4059386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75ADC-071A-E539-B03B-338F7639D3E6}"/>
              </a:ext>
            </a:extLst>
          </p:cNvPr>
          <p:cNvSpPr>
            <a:spLocks noGrp="1"/>
          </p:cNvSpPr>
          <p:nvPr>
            <p:ph type="title"/>
          </p:nvPr>
        </p:nvSpPr>
        <p:spPr/>
        <p:txBody>
          <a:bodyPr/>
          <a:lstStyle/>
          <a:p>
            <a:r>
              <a:rPr lang="en-US" dirty="0"/>
              <a:t>HORMONAL THERAPY OF STERILITY </a:t>
            </a:r>
            <a:r>
              <a:rPr lang="sr-Latn-RS" dirty="0"/>
              <a:t>MEN</a:t>
            </a:r>
            <a:endParaRPr lang="en-US" dirty="0"/>
          </a:p>
        </p:txBody>
      </p:sp>
      <p:sp>
        <p:nvSpPr>
          <p:cNvPr id="3" name="Content Placeholder 2">
            <a:extLst>
              <a:ext uri="{FF2B5EF4-FFF2-40B4-BE49-F238E27FC236}">
                <a16:creationId xmlns:a16="http://schemas.microsoft.com/office/drawing/2014/main" id="{084AA2D8-227B-E8FA-56B4-1A77659678A2}"/>
              </a:ext>
            </a:extLst>
          </p:cNvPr>
          <p:cNvSpPr>
            <a:spLocks noGrp="1"/>
          </p:cNvSpPr>
          <p:nvPr>
            <p:ph idx="1"/>
          </p:nvPr>
        </p:nvSpPr>
        <p:spPr/>
        <p:txBody>
          <a:bodyPr/>
          <a:lstStyle/>
          <a:p>
            <a:r>
              <a:rPr lang="en-US" dirty="0"/>
              <a:t>When it comes to infertility in men, first of all, it should be determined whether the production of gonadotropin and testosterone is within normal limits. If not, then clomiphene or human menopausal gonadotropin can be used. </a:t>
            </a:r>
            <a:endParaRPr lang="sr-Latn-RS" dirty="0"/>
          </a:p>
          <a:p>
            <a:r>
              <a:rPr lang="en-US" dirty="0"/>
              <a:t>Clomiphene increases the release of gonadotropin from the pituitary gland, and human menopause gonadotropin leads to improvement of spermatogenesis and increase of testosterone production.</a:t>
            </a:r>
            <a:endParaRPr lang="sr-Latn-RS" dirty="0"/>
          </a:p>
          <a:p>
            <a:r>
              <a:rPr lang="en-US" dirty="0"/>
              <a:t>If the patient's gonadotropin production is normal and there is oligospermia or azoospermia, then the in vitro fertilization procedure is started.</a:t>
            </a:r>
          </a:p>
        </p:txBody>
      </p:sp>
    </p:spTree>
    <p:extLst>
      <p:ext uri="{BB962C8B-B14F-4D97-AF65-F5344CB8AC3E}">
        <p14:creationId xmlns:p14="http://schemas.microsoft.com/office/powerpoint/2010/main" val="301536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A2196-552C-70C7-1A8E-3B4F22A2A13C}"/>
              </a:ext>
            </a:extLst>
          </p:cNvPr>
          <p:cNvSpPr>
            <a:spLocks noGrp="1"/>
          </p:cNvSpPr>
          <p:nvPr>
            <p:ph type="title"/>
          </p:nvPr>
        </p:nvSpPr>
        <p:spPr/>
        <p:txBody>
          <a:bodyPr/>
          <a:lstStyle/>
          <a:p>
            <a:r>
              <a:rPr lang="en-US" dirty="0"/>
              <a:t>ANTIESTROGENS IN THE TREATMENT OF TUMORS</a:t>
            </a:r>
          </a:p>
        </p:txBody>
      </p:sp>
      <p:sp>
        <p:nvSpPr>
          <p:cNvPr id="3" name="Content Placeholder 2">
            <a:extLst>
              <a:ext uri="{FF2B5EF4-FFF2-40B4-BE49-F238E27FC236}">
                <a16:creationId xmlns:a16="http://schemas.microsoft.com/office/drawing/2014/main" id="{BE1E2D02-FE56-A4AF-9B86-04B0497A2325}"/>
              </a:ext>
            </a:extLst>
          </p:cNvPr>
          <p:cNvSpPr>
            <a:spLocks noGrp="1"/>
          </p:cNvSpPr>
          <p:nvPr>
            <p:ph idx="1"/>
          </p:nvPr>
        </p:nvSpPr>
        <p:spPr/>
        <p:txBody>
          <a:bodyPr>
            <a:normAutofit lnSpcReduction="10000"/>
          </a:bodyPr>
          <a:lstStyle/>
          <a:p>
            <a:pPr marL="0" marR="0" indent="360045" algn="just">
              <a:spcBef>
                <a:spcPts val="200"/>
              </a:spcBef>
              <a:spcAft>
                <a:spcPts val="200"/>
              </a:spcAft>
            </a:pPr>
            <a:r>
              <a:rPr lang="en-US" sz="1800" dirty="0">
                <a:effectLst/>
                <a:ea typeface="Times New Roman" panose="02020603050405020304" pitchFamily="18" charset="0"/>
                <a:cs typeface="Times New Roman" panose="02020603050405020304" pitchFamily="18" charset="0"/>
              </a:rPr>
              <a:t>There are two types of intracellular estrogen receptors: </a:t>
            </a:r>
            <a:r>
              <a:rPr lang="en-US" sz="1800" b="1" dirty="0">
                <a:effectLst/>
                <a:ea typeface="Times New Roman" panose="02020603050405020304" pitchFamily="18" charset="0"/>
                <a:cs typeface="Times New Roman" panose="02020603050405020304" pitchFamily="18" charset="0"/>
              </a:rPr>
              <a:t>alpha and beta</a:t>
            </a:r>
            <a:r>
              <a:rPr lang="en-US" sz="1800" dirty="0">
                <a:effectLst/>
                <a:ea typeface="Times New Roman" panose="02020603050405020304" pitchFamily="18" charset="0"/>
                <a:cs typeface="Times New Roman" panose="02020603050405020304" pitchFamily="18" charset="0"/>
              </a:rPr>
              <a:t>. When estrogens bind to alpha receptors, it is a strong signal for cell proliferation</a:t>
            </a:r>
            <a:r>
              <a:rPr lang="sr-Cyrl-RS" sz="1800" dirty="0">
                <a:effectLst/>
                <a:ea typeface="Times New Roman" panose="02020603050405020304" pitchFamily="18" charset="0"/>
                <a:cs typeface="Times New Roman" panose="02020603050405020304" pitchFamily="18" charset="0"/>
              </a:rPr>
              <a:t>, </a:t>
            </a:r>
            <a:r>
              <a:rPr lang="en-US" sz="1800" dirty="0">
                <a:effectLst/>
                <a:ea typeface="Times New Roman" panose="02020603050405020304" pitchFamily="18" charset="0"/>
                <a:cs typeface="Times New Roman" panose="02020603050405020304" pitchFamily="18" charset="0"/>
              </a:rPr>
              <a:t>while activation of beta receptors leads </a:t>
            </a:r>
            <a:r>
              <a:rPr lang="sr-Cyrl-RS" sz="1800" dirty="0">
                <a:effectLst/>
                <a:ea typeface="Times New Roman" panose="02020603050405020304" pitchFamily="18" charset="0"/>
                <a:cs typeface="Times New Roman" panose="02020603050405020304" pitchFamily="18" charset="0"/>
              </a:rPr>
              <a:t>to </a:t>
            </a:r>
            <a:r>
              <a:rPr lang="en-US" sz="1800" dirty="0">
                <a:effectLst/>
                <a:ea typeface="Times New Roman" panose="02020603050405020304" pitchFamily="18" charset="0"/>
                <a:cs typeface="Times New Roman" panose="02020603050405020304" pitchFamily="18" charset="0"/>
              </a:rPr>
              <a:t>inhibition ­of cell proliferation.</a:t>
            </a:r>
          </a:p>
          <a:p>
            <a:pPr marL="0" marR="0" indent="360045" algn="just">
              <a:spcBef>
                <a:spcPts val="200"/>
              </a:spcBef>
              <a:spcAft>
                <a:spcPts val="200"/>
              </a:spcAft>
            </a:pPr>
            <a:r>
              <a:rPr lang="en-US" sz="1800" dirty="0">
                <a:effectLst/>
                <a:ea typeface="Times New Roman" panose="02020603050405020304" pitchFamily="18" charset="0"/>
                <a:cs typeface="Times New Roman" panose="02020603050405020304" pitchFamily="18" charset="0"/>
              </a:rPr>
              <a:t>Only alpha estrogen receptors are functional in breast tumor cells ­, so the growth of breast tumors containing these receptors can be ­stopped by using alpha estrogen receptor blockers. A drug from the group of </a:t>
            </a:r>
            <a:r>
              <a:rPr lang="en-US" sz="1800" b="1" dirty="0">
                <a:effectLst/>
                <a:ea typeface="Times New Roman" panose="02020603050405020304" pitchFamily="18" charset="0"/>
                <a:cs typeface="Times New Roman" panose="02020603050405020304" pitchFamily="18" charset="0"/>
              </a:rPr>
              <a:t>selective modulators of estrogen receptors</a:t>
            </a:r>
            <a:r>
              <a:rPr lang="en-US" sz="1800" dirty="0">
                <a:effectLst/>
                <a:ea typeface="Times New Roman" panose="02020603050405020304" pitchFamily="18" charset="0"/>
                <a:cs typeface="Times New Roman" panose="02020603050405020304" pitchFamily="18" charset="0"/>
              </a:rPr>
              <a:t>, tamoxifen blocks ­alpha estrogen receptors in breast tumor cells, and stops tumor growth. Also, a drug from the group of </a:t>
            </a:r>
            <a:r>
              <a:rPr lang="en-US" sz="1800" b="1" dirty="0">
                <a:effectLst/>
                <a:ea typeface="Times New Roman" panose="02020603050405020304" pitchFamily="18" charset="0"/>
                <a:cs typeface="Times New Roman" panose="02020603050405020304" pitchFamily="18" charset="0"/>
              </a:rPr>
              <a:t>selective destroyers of estrogenic </a:t>
            </a:r>
            <a:r>
              <a:rPr lang="en-US" sz="1800" b="1" dirty="0" err="1">
                <a:effectLst/>
                <a:ea typeface="Times New Roman" panose="02020603050405020304" pitchFamily="18" charset="0"/>
                <a:cs typeface="Times New Roman" panose="02020603050405020304" pitchFamily="18" charset="0"/>
              </a:rPr>
              <a:t>rece</a:t>
            </a:r>
            <a:r>
              <a:rPr lang="sr-Cyrl-RS" sz="1800" b="1" dirty="0">
                <a:effectLst/>
                <a:ea typeface="Times New Roman" panose="02020603050405020304" pitchFamily="18" charset="0"/>
                <a:cs typeface="Times New Roman" panose="02020603050405020304" pitchFamily="18" charset="0"/>
              </a:rPr>
              <a:t>ptor</a:t>
            </a:r>
            <a:r>
              <a:rPr lang="en-US" sz="1800" dirty="0">
                <a:effectLst/>
                <a:ea typeface="Times New Roman" panose="02020603050405020304" pitchFamily="18" charset="0"/>
                <a:cs typeface="Times New Roman" panose="02020603050405020304" pitchFamily="18" charset="0"/>
              </a:rPr>
              <a:t>, </a:t>
            </a:r>
            <a:r>
              <a:rPr lang="en-US" sz="1800" b="1" dirty="0" err="1">
                <a:effectLst/>
                <a:ea typeface="Times New Roman" panose="02020603050405020304" pitchFamily="18" charset="0"/>
                <a:cs typeface="Times New Roman" panose="02020603050405020304" pitchFamily="18" charset="0"/>
              </a:rPr>
              <a:t>fulvestrant</a:t>
            </a:r>
            <a:r>
              <a:rPr lang="en-US" sz="1800" dirty="0">
                <a:effectLst/>
                <a:ea typeface="Times New Roman" panose="02020603050405020304" pitchFamily="18" charset="0"/>
                <a:cs typeface="Times New Roman" panose="02020603050405020304" pitchFamily="18" charset="0"/>
              </a:rPr>
              <a:t>, has been successfully used to treat breast tumors that contain alpha estrogen receptors . The problem in the clinical application of these two drugs is the rapid development of tumor resistance.</a:t>
            </a:r>
          </a:p>
          <a:p>
            <a:r>
              <a:rPr lang="en-US" sz="1800" dirty="0">
                <a:effectLst/>
                <a:ea typeface="Times New Roman" panose="02020603050405020304" pitchFamily="18" charset="0"/>
              </a:rPr>
              <a:t>Selective modulators of estrogen receptors, </a:t>
            </a:r>
            <a:r>
              <a:rPr lang="en-US" sz="1800" b="1" dirty="0">
                <a:effectLst/>
                <a:ea typeface="Times New Roman" panose="02020603050405020304" pitchFamily="18" charset="0"/>
              </a:rPr>
              <a:t>tamoxifen and raloxifene</a:t>
            </a:r>
            <a:r>
              <a:rPr lang="en-US" sz="1800" dirty="0">
                <a:effectLst/>
                <a:ea typeface="Times New Roman" panose="02020603050405020304" pitchFamily="18" charset="0"/>
              </a:rPr>
              <a:t>, block alpha estrogen receptors in breast tissue, and act as agonists of these receptors in bones, liver and blood vessels</a:t>
            </a:r>
            <a:r>
              <a:rPr lang="en-US" sz="1800" b="1" dirty="0">
                <a:effectLst/>
                <a:ea typeface="Times New Roman" panose="02020603050405020304" pitchFamily="18" charset="0"/>
              </a:rPr>
              <a:t>. </a:t>
            </a:r>
            <a:r>
              <a:rPr lang="en-US" sz="1800" dirty="0">
                <a:effectLst/>
                <a:ea typeface="Times New Roman" panose="02020603050405020304" pitchFamily="18" charset="0"/>
              </a:rPr>
              <a:t>In the endometrium, ­these drugs act both agonistically and antagonistically. Tamoxifen ­and raloxifene are used to treat and prevent breast tumors. Due to its agonistic action in the liver</a:t>
            </a:r>
            <a:r>
              <a:rPr lang="sr-Cyrl-RS" sz="1800" dirty="0">
                <a:effectLst/>
                <a:ea typeface="Times New Roman" panose="02020603050405020304" pitchFamily="18" charset="0"/>
              </a:rPr>
              <a:t>, </a:t>
            </a:r>
            <a:r>
              <a:rPr lang="en-US" sz="1800" dirty="0">
                <a:effectLst/>
                <a:ea typeface="Times New Roman" panose="02020603050405020304" pitchFamily="18" charset="0"/>
              </a:rPr>
              <a:t>blood vessels and endometrium, tamoxifen ­has a greater tendency to thrombosis and an increased risk of cancer of endometrium as side effects. Unlike tamoxifen, raloxifene ­does not increase the risk of cancer of the endometrium , but increases the tendency for the occurrence of venous thromboses. </a:t>
            </a:r>
            <a:r>
              <a:rPr lang="sr-Cyrl-RS" sz="1800" dirty="0">
                <a:effectLst/>
                <a:ea typeface="Times New Roman" panose="02020603050405020304" pitchFamily="18" charset="0"/>
              </a:rPr>
              <a:t>On the other hand, tamoxifen reduces the risk of myocardial infarction, and lowers serum cholesterol levels.</a:t>
            </a:r>
            <a:endParaRPr lang="en-US" dirty="0"/>
          </a:p>
        </p:txBody>
      </p:sp>
    </p:spTree>
    <p:extLst>
      <p:ext uri="{BB962C8B-B14F-4D97-AF65-F5344CB8AC3E}">
        <p14:creationId xmlns:p14="http://schemas.microsoft.com/office/powerpoint/2010/main" val="681621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2109</Words>
  <Application>Microsoft Office PowerPoint</Application>
  <PresentationFormat>Widescreen</PresentationFormat>
  <Paragraphs>40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Prescribing sex hormones and antiestrogens</vt:lpstr>
      <vt:lpstr>SUBSTITUTION OF HORMONES IN MENOPAUSE</vt:lpstr>
      <vt:lpstr>SUBSTITUTION OF HORMONES IN MENOPAUSE – cont.</vt:lpstr>
      <vt:lpstr>SUBSTITUTION OF HORMONES IN MENOPAUSE – cont.</vt:lpstr>
      <vt:lpstr>HORMONAL THERAPY OF STERILITY IN BOTH SEXES</vt:lpstr>
      <vt:lpstr>HORMONAL THERAPY OF STERILITY IN BOTH SEXES – cont.</vt:lpstr>
      <vt:lpstr>HORMONAL THERAPY OF STERILITY IN BOTH SEXES – cont.</vt:lpstr>
      <vt:lpstr>HORMONAL THERAPY OF STERILITY MEN</vt:lpstr>
      <vt:lpstr>ANTIESTROGENS IN THE TREATMENT OF TUMORS</vt:lpstr>
      <vt:lpstr>ANTIESTROGENS IN THE TREATMENT OF TUMORS – cont.</vt:lpstr>
      <vt:lpstr>ANTIESTROGENS IN THE TREATMENT OF TUMORS - cont</vt:lpstr>
      <vt:lpstr>ANTIESTROGENS IN THE TREATMENT OF TUMORS –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Prescribing sex hormones and antiestrogens</dc:title>
  <dc:creator>boj</dc:creator>
  <cp:lastModifiedBy>boj</cp:lastModifiedBy>
  <cp:revision>8</cp:revision>
  <dcterms:created xsi:type="dcterms:W3CDTF">2023-08-19T07:42:29Z</dcterms:created>
  <dcterms:modified xsi:type="dcterms:W3CDTF">2023-08-19T08:21:44Z</dcterms:modified>
</cp:coreProperties>
</file>